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1" r:id="rId8"/>
    <p:sldId id="265" r:id="rId9"/>
    <p:sldId id="266" r:id="rId10"/>
    <p:sldId id="262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292D2-5315-B8F9-78A7-587C148EA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B0047-0FEC-404D-8995-17B6948FF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8F534-810D-6107-287B-3F6BD4AE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F9736-D7B5-55A8-8D9F-DF074E6B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0534-1615-F794-4E48-A1AB06B8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A0B68-704A-EBEF-3678-C11CC873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8AFF8-FFC1-7912-9E41-C5A3092F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1FE7E-DA9B-63DA-2B68-CB1CDB7D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323D2-9769-B9BB-BC57-264583CC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AE6D-933A-5236-8C62-7B6F2AF4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1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18BAB-0C9C-C147-6B47-DACD33165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DB133-E9A0-B1BE-5CDA-C5940EBC6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50808-09CB-FAC7-B789-151E3DA8E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16EFC-E81D-C5B2-52DA-23D94042D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1CE73-18BF-EA0B-997E-C2EF0903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9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ECE5-C644-B904-84E1-F49F8CC6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64D03-2760-AF77-6373-619F603F9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430FF-4893-2074-F16D-A31BF540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5AC6C-49A2-CBD1-CB55-D4118CE6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E1A97-96E1-B82B-086E-F95E4899A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3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F03F-19E4-60A1-5BD7-AC8AD8229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17F0B-551B-2BC9-838B-C32A7DCF5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6AA02-2618-CC95-588A-41191EB66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1FA8C-AC73-E2C0-F3BB-FBE7980E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914FC-EEFE-879C-119D-D5A95C45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2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7542-827C-F14A-5365-2408E03E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28E06-7B2C-1D31-6E9A-399E2D311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81D04-A1E2-9AA5-EA4D-C9E0DC34D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76641-0D15-5575-D2AF-9294239D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84D2A-ACBF-6B70-67A0-CCD6E25D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B8F7D-B22D-7297-AD46-F3335085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0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4665-85DF-EC88-129C-AE490C50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B9CD-CF22-D77E-2479-A1BF626CF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82D6D-81CF-92FB-66C6-EFC48C362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E115E-F5AC-3834-E51F-9A5D04790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248F5A-3724-5B0F-71E8-CD41DE72C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611F60-2273-FE25-0F10-48586AFBB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78C7F-3EAE-BFF4-EF90-0B297A68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B7B7-EEE0-9E36-3323-9A038855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32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01DB-9075-DEDF-704B-AC81A39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D9B75-E84A-92C7-E06A-B7AC28D0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B7447-BC3E-66F9-1842-8F879AF45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FA97A-9E99-0B0B-4630-C4E04A52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4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1B6842-40BE-17A8-53CB-91AB342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F1B12-B78F-EE67-0877-77520C53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574D1-8FF2-B092-9ABE-A5D1C92D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4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784D-A546-84DF-6C53-C39194EE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CB31C-9026-BF50-174D-90FF7B493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838B7-86B3-4C4D-2BC8-C2CC986C3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23613-D1FC-125C-1140-A90003F6D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4C81C-CCCD-F9A9-F329-311F3EB6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38E7C-345C-639B-4589-0CDB2F84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2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1F63-2846-C100-FDE4-41495A781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095DF7-26BB-5199-56C5-3583294D1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C7F5E-5CEA-5A4D-C143-E3085AA86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0AAF6-EDBA-4736-CCCF-ED5027CB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8ED6C-0602-45FB-9AB1-E9A4C72D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824DD-A598-35AE-F06C-221E1EAE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6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6661F4-9BA4-4896-82B6-C88947CE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98E1B-F28E-FE29-8DE0-6C18996EE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42BCC-B383-C69B-6E4A-7A70207BD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06195-DE8F-1649-819E-FD8D5C0E749A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BB9AF-D09E-38BA-99F0-BE8C9D0C4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B06D0-70A7-A812-EAF4-836A46E6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4543B-CEC4-7440-8206-C9919902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1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urvey.stackoverflow.co/2022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b="1" dirty="0">
                <a:latin typeface="Grandview" panose="020B0502040204020203" pitchFamily="34" charset="0"/>
              </a:rPr>
              <a:t>Fundamental Python</a:t>
            </a:r>
          </a:p>
        </p:txBody>
      </p:sp>
    </p:spTree>
    <p:extLst>
      <p:ext uri="{BB962C8B-B14F-4D97-AF65-F5344CB8AC3E}">
        <p14:creationId xmlns:p14="http://schemas.microsoft.com/office/powerpoint/2010/main" val="164314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1886"/>
            <a:ext cx="9144000" cy="1360714"/>
          </a:xfrm>
        </p:spPr>
        <p:txBody>
          <a:bodyPr anchor="ctr"/>
          <a:lstStyle/>
          <a:p>
            <a:r>
              <a:rPr lang="en-US" b="1" dirty="0">
                <a:latin typeface="Grandview" panose="020B0502040204020203" pitchFamily="34" charset="0"/>
              </a:rPr>
              <a:t>Accessing Resources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BF5393-DCD9-5327-58BD-CA23CDFEB9B4}"/>
              </a:ext>
            </a:extLst>
          </p:cNvPr>
          <p:cNvSpPr txBox="1">
            <a:spLocks/>
          </p:cNvSpPr>
          <p:nvPr/>
        </p:nvSpPr>
        <p:spPr>
          <a:xfrm>
            <a:off x="429985" y="1752600"/>
            <a:ext cx="11332029" cy="392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All resources are available here: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 https://</a:t>
            </a:r>
            <a:r>
              <a:rPr lang="en-US" sz="3200" dirty="0" err="1">
                <a:latin typeface="Grandview" panose="020B0502040204020203" pitchFamily="34" charset="0"/>
              </a:rPr>
              <a:t>github.com</a:t>
            </a:r>
            <a:r>
              <a:rPr lang="en-US" sz="3200" dirty="0">
                <a:latin typeface="Grandview" panose="020B0502040204020203" pitchFamily="34" charset="0"/>
              </a:rPr>
              <a:t>/</a:t>
            </a:r>
            <a:r>
              <a:rPr lang="en-US" sz="3200" dirty="0" err="1">
                <a:latin typeface="Grandview" panose="020B0502040204020203" pitchFamily="34" charset="0"/>
              </a:rPr>
              <a:t>stmball</a:t>
            </a:r>
            <a:r>
              <a:rPr lang="en-US" sz="3200" dirty="0">
                <a:latin typeface="Grandview" panose="020B0502040204020203" pitchFamily="34" charset="0"/>
              </a:rPr>
              <a:t>/Continuing-Education</a:t>
            </a:r>
          </a:p>
        </p:txBody>
      </p:sp>
    </p:spTree>
    <p:extLst>
      <p:ext uri="{BB962C8B-B14F-4D97-AF65-F5344CB8AC3E}">
        <p14:creationId xmlns:p14="http://schemas.microsoft.com/office/powerpoint/2010/main" val="180798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1886"/>
            <a:ext cx="9144000" cy="1360714"/>
          </a:xfrm>
        </p:spPr>
        <p:txBody>
          <a:bodyPr anchor="ctr"/>
          <a:lstStyle/>
          <a:p>
            <a:r>
              <a:rPr lang="en-US" b="1" dirty="0">
                <a:latin typeface="Grandview" panose="020B0502040204020203" pitchFamily="34" charset="0"/>
              </a:rPr>
              <a:t>Accessing 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BF5393-DCD9-5327-58BD-CA23CDFEB9B4}"/>
              </a:ext>
            </a:extLst>
          </p:cNvPr>
          <p:cNvSpPr txBox="1">
            <a:spLocks/>
          </p:cNvSpPr>
          <p:nvPr/>
        </p:nvSpPr>
        <p:spPr>
          <a:xfrm>
            <a:off x="429985" y="1752600"/>
            <a:ext cx="11332029" cy="392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Please, </a:t>
            </a:r>
            <a:r>
              <a:rPr lang="en-US" sz="3200" i="1" dirty="0">
                <a:latin typeface="Grandview" panose="020B0502040204020203" pitchFamily="34" charset="0"/>
              </a:rPr>
              <a:t>please</a:t>
            </a:r>
            <a:r>
              <a:rPr lang="en-US" sz="3200" dirty="0">
                <a:latin typeface="Grandview" panose="020B0502040204020203" pitchFamily="34" charset="0"/>
              </a:rPr>
              <a:t>, </a:t>
            </a:r>
            <a:r>
              <a:rPr lang="en-US" sz="3200" b="1" dirty="0">
                <a:latin typeface="Grandview" panose="020B0502040204020203" pitchFamily="34" charset="0"/>
              </a:rPr>
              <a:t>please</a:t>
            </a:r>
            <a:r>
              <a:rPr lang="en-US" sz="3200" dirty="0">
                <a:latin typeface="Grandview" panose="020B0502040204020203" pitchFamily="34" charset="0"/>
              </a:rPr>
              <a:t>, </a:t>
            </a:r>
            <a:r>
              <a:rPr lang="en-US" sz="3200" u="sng" dirty="0">
                <a:latin typeface="Grandview" panose="020B0502040204020203" pitchFamily="34" charset="0"/>
              </a:rPr>
              <a:t>please</a:t>
            </a:r>
            <a:r>
              <a:rPr lang="en-US" sz="3200" dirty="0">
                <a:latin typeface="Grandview" panose="020B0502040204020203" pitchFamily="34" charset="0"/>
              </a:rPr>
              <a:t>, </a:t>
            </a:r>
            <a:r>
              <a:rPr lang="en-US" sz="3200" b="1" i="1" u="sng" dirty="0">
                <a:latin typeface="Grandview" panose="020B0502040204020203" pitchFamily="34" charset="0"/>
              </a:rPr>
              <a:t>please:</a:t>
            </a:r>
          </a:p>
          <a:p>
            <a:pPr>
              <a:lnSpc>
                <a:spcPct val="150000"/>
              </a:lnSpc>
            </a:pPr>
            <a:r>
              <a:rPr lang="en-US" sz="3200" b="1" i="1" u="sng" dirty="0">
                <a:latin typeface="Grandview" panose="020B0502040204020203" pitchFamily="34" charset="0"/>
              </a:rPr>
              <a:t>IF YOU HAVE ANY QUESTIONS/ISSUES</a:t>
            </a:r>
          </a:p>
          <a:p>
            <a:pPr>
              <a:lnSpc>
                <a:spcPct val="150000"/>
              </a:lnSpc>
            </a:pPr>
            <a:r>
              <a:rPr lang="en-US" sz="7200" b="1" i="1" u="sng" dirty="0">
                <a:solidFill>
                  <a:srgbClr val="FF0000"/>
                </a:solidFill>
                <a:latin typeface="Grandview" panose="020B0502040204020203" pitchFamily="34" charset="0"/>
              </a:rPr>
              <a:t>LET ME KNOW!!!!</a:t>
            </a:r>
          </a:p>
          <a:p>
            <a:pPr>
              <a:lnSpc>
                <a:spcPct val="150000"/>
              </a:lnSpc>
            </a:pPr>
            <a:r>
              <a:rPr lang="en-US" sz="7200" b="1" dirty="0" err="1">
                <a:latin typeface="Grandview" panose="020B0502040204020203" pitchFamily="34" charset="0"/>
              </a:rPr>
              <a:t>sballstf@liverpool.ac.uk</a:t>
            </a:r>
            <a:endParaRPr lang="en-US" sz="7200" b="1" dirty="0">
              <a:latin typeface="Grandview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7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8643"/>
            <a:ext cx="9144000" cy="1360714"/>
          </a:xfrm>
        </p:spPr>
        <p:txBody>
          <a:bodyPr anchor="ctr"/>
          <a:lstStyle/>
          <a:p>
            <a:r>
              <a:rPr lang="en-US" b="1" dirty="0">
                <a:latin typeface="Grandview" panose="020B0502040204020203" pitchFamily="34" charset="0"/>
              </a:rPr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152356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1886"/>
            <a:ext cx="9144000" cy="1360714"/>
          </a:xfrm>
        </p:spPr>
        <p:txBody>
          <a:bodyPr anchor="ctr"/>
          <a:lstStyle/>
          <a:p>
            <a:r>
              <a:rPr lang="en-US" b="1" dirty="0">
                <a:latin typeface="Grandview" panose="020B0502040204020203" pitchFamily="34" charset="0"/>
              </a:rPr>
              <a:t>Setup Options</a:t>
            </a:r>
          </a:p>
        </p:txBody>
      </p:sp>
      <p:pic>
        <p:nvPicPr>
          <p:cNvPr id="1026" name="Picture 2" descr="What is Google Colab? Everything You Need To Know - SEM">
            <a:extLst>
              <a:ext uri="{FF2B5EF4-FFF2-40B4-BE49-F238E27FC236}">
                <a16:creationId xmlns:a16="http://schemas.microsoft.com/office/drawing/2014/main" id="{FFEF173C-9C5B-27E7-9029-531ED3A0B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5" y="2525485"/>
            <a:ext cx="3614059" cy="180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Setup a Python Environment for Machine Learning and Deep ...">
            <a:extLst>
              <a:ext uri="{FF2B5EF4-FFF2-40B4-BE49-F238E27FC236}">
                <a16:creationId xmlns:a16="http://schemas.microsoft.com/office/drawing/2014/main" id="{4B0972E8-4B0B-13AB-5A58-C6FAF1BCA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182" y="1820546"/>
            <a:ext cx="2828925" cy="14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Python Is Among The Top Programming Languages To Learn | 321 Web ...">
            <a:extLst>
              <a:ext uri="{FF2B5EF4-FFF2-40B4-BE49-F238E27FC236}">
                <a16:creationId xmlns:a16="http://schemas.microsoft.com/office/drawing/2014/main" id="{15FE78D3-F32F-5A86-CFD1-1C36B2FC4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2" t="-3516" r="25000" b="3516"/>
          <a:stretch/>
        </p:blipFill>
        <p:spPr bwMode="auto">
          <a:xfrm>
            <a:off x="9012787" y="2018064"/>
            <a:ext cx="1630428" cy="16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ole Terminal Code Window App Application Svg Png Icon Free Download ...">
            <a:extLst>
              <a:ext uri="{FF2B5EF4-FFF2-40B4-BE49-F238E27FC236}">
                <a16:creationId xmlns:a16="http://schemas.microsoft.com/office/drawing/2014/main" id="{16F9DCC4-7239-2DD1-3029-327A2D7E1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141" y="2838405"/>
            <a:ext cx="1339979" cy="12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ckage PNG Images Transparent Free Download | PNGMart.com">
            <a:extLst>
              <a:ext uri="{FF2B5EF4-FFF2-40B4-BE49-F238E27FC236}">
                <a16:creationId xmlns:a16="http://schemas.microsoft.com/office/drawing/2014/main" id="{42EECDDB-DDEA-99BC-F8C0-BF12C728D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16" y="3418114"/>
            <a:ext cx="1640682" cy="16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698DA06-3225-E90D-ECCE-8D1536F1A19B}"/>
              </a:ext>
            </a:extLst>
          </p:cNvPr>
          <p:cNvSpPr txBox="1">
            <a:spLocks/>
          </p:cNvSpPr>
          <p:nvPr/>
        </p:nvSpPr>
        <p:spPr>
          <a:xfrm>
            <a:off x="39245" y="4686926"/>
            <a:ext cx="4166937" cy="1360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randview" panose="020B0502040204020203" pitchFamily="34" charset="0"/>
              </a:rPr>
              <a:t>Step 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A7197C-2CB4-04D1-A1B8-9B22321AB365}"/>
              </a:ext>
            </a:extLst>
          </p:cNvPr>
          <p:cNvSpPr txBox="1">
            <a:spLocks/>
          </p:cNvSpPr>
          <p:nvPr/>
        </p:nvSpPr>
        <p:spPr>
          <a:xfrm>
            <a:off x="4144702" y="4717631"/>
            <a:ext cx="4166937" cy="1360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randview" panose="020B0502040204020203" pitchFamily="34" charset="0"/>
              </a:rPr>
              <a:t>Step 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A77417-EAE3-1805-A282-401B2FB82DD1}"/>
              </a:ext>
            </a:extLst>
          </p:cNvPr>
          <p:cNvSpPr txBox="1">
            <a:spLocks/>
          </p:cNvSpPr>
          <p:nvPr/>
        </p:nvSpPr>
        <p:spPr>
          <a:xfrm>
            <a:off x="7849688" y="4717631"/>
            <a:ext cx="4166937" cy="1360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randview" panose="020B0502040204020203" pitchFamily="34" charset="0"/>
              </a:rPr>
              <a:t>Step 3</a:t>
            </a:r>
          </a:p>
        </p:txBody>
      </p:sp>
      <p:pic>
        <p:nvPicPr>
          <p:cNvPr id="1036" name="Picture 12" descr="PyCharm 2019.3.4 Crack + Activation License Key Free Download">
            <a:extLst>
              <a:ext uri="{FF2B5EF4-FFF2-40B4-BE49-F238E27FC236}">
                <a16:creationId xmlns:a16="http://schemas.microsoft.com/office/drawing/2014/main" id="{88ED3234-B381-FB6E-CF6A-B9204CDE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88" y="3372328"/>
            <a:ext cx="2286983" cy="125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2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"/>
            <a:ext cx="9144000" cy="1360714"/>
          </a:xfrm>
        </p:spPr>
        <p:txBody>
          <a:bodyPr anchor="ctr"/>
          <a:lstStyle/>
          <a:p>
            <a:r>
              <a:rPr lang="en-US" b="1" dirty="0">
                <a:latin typeface="Grandview" panose="020B0502040204020203" pitchFamily="34" charset="0"/>
              </a:rPr>
              <a:t>In this presentation…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3D7B65-C408-28C2-1B11-B3F7BCFB56BC}"/>
              </a:ext>
            </a:extLst>
          </p:cNvPr>
          <p:cNvSpPr txBox="1">
            <a:spLocks/>
          </p:cNvSpPr>
          <p:nvPr/>
        </p:nvSpPr>
        <p:spPr>
          <a:xfrm>
            <a:off x="1524000" y="1447800"/>
            <a:ext cx="9144000" cy="5061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ndview" panose="020B0502040204020203" pitchFamily="34" charset="0"/>
              </a:rPr>
              <a:t>About Me!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ndview" panose="020B0502040204020203" pitchFamily="34" charset="0"/>
              </a:rPr>
              <a:t>About the course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ndview" panose="020B0502040204020203" pitchFamily="34" charset="0"/>
              </a:rPr>
              <a:t>About Python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ndview" panose="020B0502040204020203" pitchFamily="34" charset="0"/>
              </a:rPr>
              <a:t>Why Python?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ndview" panose="020B0502040204020203" pitchFamily="34" charset="0"/>
              </a:rPr>
              <a:t>Accessing resources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ndview" panose="020B0502040204020203" pitchFamily="34" charset="0"/>
              </a:rPr>
              <a:t>Accessing me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ndview" panose="020B0502040204020203" pitchFamily="34" charset="0"/>
              </a:rPr>
              <a:t>How to get setup</a:t>
            </a:r>
          </a:p>
        </p:txBody>
      </p:sp>
    </p:spTree>
    <p:extLst>
      <p:ext uri="{BB962C8B-B14F-4D97-AF65-F5344CB8AC3E}">
        <p14:creationId xmlns:p14="http://schemas.microsoft.com/office/powerpoint/2010/main" val="124054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2856"/>
            <a:ext cx="9144000" cy="1357087"/>
          </a:xfrm>
        </p:spPr>
        <p:txBody>
          <a:bodyPr anchor="ctr"/>
          <a:lstStyle/>
          <a:p>
            <a:r>
              <a:rPr lang="en-US" b="1" dirty="0">
                <a:latin typeface="Grandview" panose="020B0502040204020203" pitchFamily="34" charset="0"/>
              </a:rPr>
              <a:t>About Me</a:t>
            </a:r>
          </a:p>
        </p:txBody>
      </p:sp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CC2F14EE-2A47-446C-5E0F-DFFF216AD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3" r="34518" b="7143"/>
          <a:stretch/>
        </p:blipFill>
        <p:spPr>
          <a:xfrm rot="5400000">
            <a:off x="1069552" y="2083904"/>
            <a:ext cx="3922878" cy="38508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655A86-E271-C7CE-F6B7-2535E65336F3}"/>
              </a:ext>
            </a:extLst>
          </p:cNvPr>
          <p:cNvSpPr txBox="1">
            <a:spLocks/>
          </p:cNvSpPr>
          <p:nvPr/>
        </p:nvSpPr>
        <p:spPr>
          <a:xfrm>
            <a:off x="5268686" y="2047875"/>
            <a:ext cx="6553200" cy="392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Background in Mathematics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Grandview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Teaching Python for 8 years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Grandview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Currently work as a PGR studying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applying AI to biological data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Grandview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Also a freelance web developer!</a:t>
            </a:r>
          </a:p>
        </p:txBody>
      </p:sp>
    </p:spTree>
    <p:extLst>
      <p:ext uri="{BB962C8B-B14F-4D97-AF65-F5344CB8AC3E}">
        <p14:creationId xmlns:p14="http://schemas.microsoft.com/office/powerpoint/2010/main" val="196609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599"/>
            <a:ext cx="9144000" cy="1357087"/>
          </a:xfrm>
        </p:spPr>
        <p:txBody>
          <a:bodyPr anchor="ctr"/>
          <a:lstStyle/>
          <a:p>
            <a:r>
              <a:rPr lang="en-US" b="1" dirty="0">
                <a:latin typeface="Grandview" panose="020B0502040204020203" pitchFamily="34" charset="0"/>
              </a:rPr>
              <a:t>About The Course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3A4B8A-D586-D803-68A1-B75B8764FEF4}"/>
              </a:ext>
            </a:extLst>
          </p:cNvPr>
          <p:cNvSpPr txBox="1">
            <a:spLocks/>
          </p:cNvSpPr>
          <p:nvPr/>
        </p:nvSpPr>
        <p:spPr>
          <a:xfrm>
            <a:off x="429984" y="1803007"/>
            <a:ext cx="11332029" cy="392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10 weeks, 2hr/week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2"/>
                </a:solidFill>
                <a:latin typeface="Grandview" panose="020B0502040204020203" pitchFamily="34" charset="0"/>
              </a:rPr>
              <a:t>Practice and project driven </a:t>
            </a:r>
            <a:r>
              <a:rPr lang="en-US" sz="3200" dirty="0">
                <a:solidFill>
                  <a:schemeClr val="accent6"/>
                </a:solidFill>
                <a:latin typeface="Grandview" panose="020B0502040204020203" pitchFamily="34" charset="0"/>
              </a:rPr>
              <a:t>introduction to the Python programming language.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Aim to equip you with the tools and confidence to learn specific tools to achieve your goals.</a:t>
            </a:r>
          </a:p>
        </p:txBody>
      </p:sp>
    </p:spTree>
    <p:extLst>
      <p:ext uri="{BB962C8B-B14F-4D97-AF65-F5344CB8AC3E}">
        <p14:creationId xmlns:p14="http://schemas.microsoft.com/office/powerpoint/2010/main" val="290620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599"/>
            <a:ext cx="9144000" cy="1357087"/>
          </a:xfrm>
        </p:spPr>
        <p:txBody>
          <a:bodyPr anchor="ctr"/>
          <a:lstStyle/>
          <a:p>
            <a:r>
              <a:rPr lang="en-US" b="1" dirty="0">
                <a:latin typeface="Grandview" panose="020B0502040204020203" pitchFamily="34" charset="0"/>
              </a:rPr>
              <a:t>About The Course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1CA6E7-C72F-68F0-E58D-703CC00415C3}"/>
              </a:ext>
            </a:extLst>
          </p:cNvPr>
          <p:cNvSpPr txBox="1">
            <a:spLocks/>
          </p:cNvSpPr>
          <p:nvPr/>
        </p:nvSpPr>
        <p:spPr>
          <a:xfrm>
            <a:off x="429984" y="1803007"/>
            <a:ext cx="11332029" cy="3922879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Grandview" panose="020B0502040204020203" pitchFamily="34" charset="0"/>
              </a:rPr>
              <a:t>Introduction: Why Python?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Grandview" panose="020B0502040204020203" pitchFamily="34" charset="0"/>
              </a:rPr>
              <a:t>Control Flow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Grandview" panose="020B0502040204020203" pitchFamily="34" charset="0"/>
              </a:rPr>
              <a:t>Iteration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Grandview" panose="020B0502040204020203" pitchFamily="34" charset="0"/>
              </a:rPr>
              <a:t>Functions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Grandview" panose="020B0502040204020203" pitchFamily="34" charset="0"/>
              </a:rPr>
              <a:t>File I/O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Grandview" panose="020B0502040204020203" pitchFamily="34" charset="0"/>
              </a:rPr>
              <a:t>Classes &amp; OOP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Grandview" panose="020B0502040204020203" pitchFamily="34" charset="0"/>
              </a:rPr>
              <a:t>Packages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Grandview" panose="020B0502040204020203" pitchFamily="34" charset="0"/>
              </a:rPr>
              <a:t>Good Development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Grandview" panose="020B0502040204020203" pitchFamily="34" charset="0"/>
              </a:rPr>
              <a:t>Regex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Grandview" panose="020B0502040204020203" pitchFamily="34" charset="0"/>
              </a:rPr>
              <a:t> Final Projects</a:t>
            </a:r>
          </a:p>
        </p:txBody>
      </p:sp>
    </p:spTree>
    <p:extLst>
      <p:ext uri="{BB962C8B-B14F-4D97-AF65-F5344CB8AC3E}">
        <p14:creationId xmlns:p14="http://schemas.microsoft.com/office/powerpoint/2010/main" val="286239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42293"/>
            <a:ext cx="9144000" cy="1360714"/>
          </a:xfrm>
        </p:spPr>
        <p:txBody>
          <a:bodyPr anchor="ctr"/>
          <a:lstStyle/>
          <a:p>
            <a:r>
              <a:rPr lang="en-US" b="1" dirty="0">
                <a:latin typeface="Grandview" panose="020B0502040204020203" pitchFamily="34" charset="0"/>
              </a:rPr>
              <a:t>About Python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BF5393-DCD9-5327-58BD-CA23CDFEB9B4}"/>
              </a:ext>
            </a:extLst>
          </p:cNvPr>
          <p:cNvSpPr txBox="1">
            <a:spLocks/>
          </p:cNvSpPr>
          <p:nvPr/>
        </p:nvSpPr>
        <p:spPr>
          <a:xfrm>
            <a:off x="429984" y="1803007"/>
            <a:ext cx="11332029" cy="3922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First released in 1991, </a:t>
            </a:r>
            <a:r>
              <a:rPr lang="en-US" sz="3200" dirty="0">
                <a:solidFill>
                  <a:schemeClr val="accent5"/>
                </a:solidFill>
                <a:latin typeface="Grandview" panose="020B0502040204020203" pitchFamily="34" charset="0"/>
              </a:rPr>
              <a:t>high level</a:t>
            </a:r>
            <a:r>
              <a:rPr lang="en-US" sz="3200" dirty="0">
                <a:latin typeface="Grandview" panose="020B0502040204020203" pitchFamily="34" charset="0"/>
              </a:rPr>
              <a:t>, </a:t>
            </a:r>
            <a:r>
              <a:rPr lang="en-US" sz="3200" dirty="0">
                <a:solidFill>
                  <a:schemeClr val="accent2"/>
                </a:solidFill>
                <a:latin typeface="Grandview" panose="020B0502040204020203" pitchFamily="34" charset="0"/>
              </a:rPr>
              <a:t>interpreted</a:t>
            </a:r>
            <a:r>
              <a:rPr lang="en-US" sz="3200" dirty="0">
                <a:latin typeface="Grandview" panose="020B0502040204020203" pitchFamily="34" charset="0"/>
              </a:rPr>
              <a:t>, </a:t>
            </a:r>
            <a:r>
              <a:rPr lang="en-US" sz="3200" dirty="0">
                <a:solidFill>
                  <a:schemeClr val="accent6"/>
                </a:solidFill>
                <a:latin typeface="Grandview" panose="020B0502040204020203" pitchFamily="34" charset="0"/>
              </a:rPr>
              <a:t>general-purpose</a:t>
            </a:r>
            <a:r>
              <a:rPr lang="en-US" sz="3200" dirty="0">
                <a:latin typeface="Grandview" panose="020B0502040204020203" pitchFamily="34" charset="0"/>
              </a:rPr>
              <a:t> programming language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Currently the 2</a:t>
            </a:r>
            <a:r>
              <a:rPr lang="en-US" sz="3200" baseline="30000" dirty="0">
                <a:latin typeface="Grandview" panose="020B0502040204020203" pitchFamily="34" charset="0"/>
              </a:rPr>
              <a:t>nd</a:t>
            </a:r>
            <a:r>
              <a:rPr lang="en-US" sz="3200" dirty="0">
                <a:latin typeface="Grandview" panose="020B0502040204020203" pitchFamily="34" charset="0"/>
              </a:rPr>
              <a:t> most used programming language in industry*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95CAED-2A07-A790-D166-6FD1E9CEA9AF}"/>
              </a:ext>
            </a:extLst>
          </p:cNvPr>
          <p:cNvSpPr txBox="1">
            <a:spLocks/>
          </p:cNvSpPr>
          <p:nvPr/>
        </p:nvSpPr>
        <p:spPr>
          <a:xfrm>
            <a:off x="429984" y="5736771"/>
            <a:ext cx="11332029" cy="678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200" dirty="0">
                <a:latin typeface="Grandview" panose="020B0502040204020203" pitchFamily="34" charset="0"/>
              </a:rPr>
              <a:t>* From </a:t>
            </a:r>
            <a:r>
              <a:rPr lang="en-US" sz="1200" dirty="0">
                <a:latin typeface="Grandview" panose="020B0502040204020203" pitchFamily="34" charset="0"/>
                <a:hlinkClick r:id="rId2"/>
              </a:rPr>
              <a:t>https://survey.stackoverflow.co/2022/</a:t>
            </a:r>
            <a:r>
              <a:rPr lang="en-US" sz="1200" dirty="0">
                <a:latin typeface="Grandview" panose="020B0502040204020203" pitchFamily="34" charset="0"/>
              </a:rPr>
              <a:t>, not including HTML/CSS, SQL! </a:t>
            </a:r>
          </a:p>
        </p:txBody>
      </p:sp>
    </p:spTree>
    <p:extLst>
      <p:ext uri="{BB962C8B-B14F-4D97-AF65-F5344CB8AC3E}">
        <p14:creationId xmlns:p14="http://schemas.microsoft.com/office/powerpoint/2010/main" val="143594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1886"/>
            <a:ext cx="9144000" cy="1360714"/>
          </a:xfrm>
        </p:spPr>
        <p:txBody>
          <a:bodyPr anchor="ctr"/>
          <a:lstStyle/>
          <a:p>
            <a:r>
              <a:rPr lang="en-US" b="1" dirty="0">
                <a:latin typeface="Grandview" panose="020B0502040204020203" pitchFamily="34" charset="0"/>
              </a:rPr>
              <a:t>Why Python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BF5393-DCD9-5327-58BD-CA23CDFEB9B4}"/>
              </a:ext>
            </a:extLst>
          </p:cNvPr>
          <p:cNvSpPr txBox="1">
            <a:spLocks/>
          </p:cNvSpPr>
          <p:nvPr/>
        </p:nvSpPr>
        <p:spPr>
          <a:xfrm>
            <a:off x="429985" y="1480457"/>
            <a:ext cx="11332029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Extremely helpful community with plenty of resources (hello!).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6"/>
                </a:solidFill>
                <a:latin typeface="Grandview" panose="020B0502040204020203" pitchFamily="34" charset="0"/>
              </a:rPr>
              <a:t>Versatile</a:t>
            </a:r>
            <a:r>
              <a:rPr lang="en-US" sz="3200" dirty="0">
                <a:latin typeface="Grandview" panose="020B0502040204020203" pitchFamily="34" charset="0"/>
              </a:rPr>
              <a:t>, </a:t>
            </a:r>
            <a:r>
              <a:rPr lang="en-US" sz="3200" dirty="0">
                <a:solidFill>
                  <a:schemeClr val="accent1"/>
                </a:solidFill>
                <a:latin typeface="Grandview" panose="020B0502040204020203" pitchFamily="34" charset="0"/>
              </a:rPr>
              <a:t>accessible </a:t>
            </a:r>
            <a:r>
              <a:rPr lang="en-US" sz="3200" dirty="0">
                <a:latin typeface="Grandview" panose="020B0502040204020203" pitchFamily="34" charset="0"/>
              </a:rPr>
              <a:t>language.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Standard language for AI, web development backend and scripting.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Grandview" panose="020B0502040204020203" pitchFamily="34" charset="0"/>
              </a:rPr>
              <a:t>Great transition for other languages </a:t>
            </a:r>
          </a:p>
        </p:txBody>
      </p:sp>
    </p:spTree>
    <p:extLst>
      <p:ext uri="{BB962C8B-B14F-4D97-AF65-F5344CB8AC3E}">
        <p14:creationId xmlns:p14="http://schemas.microsoft.com/office/powerpoint/2010/main" val="64216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3A7-ACC0-8513-25C8-9906B967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8786"/>
            <a:ext cx="9144000" cy="2340429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Grandview" panose="020B0502040204020203" pitchFamily="34" charset="0"/>
              </a:rPr>
              <a:t>What do you want to program for?</a:t>
            </a:r>
          </a:p>
        </p:txBody>
      </p:sp>
    </p:spTree>
    <p:extLst>
      <p:ext uri="{BB962C8B-B14F-4D97-AF65-F5344CB8AC3E}">
        <p14:creationId xmlns:p14="http://schemas.microsoft.com/office/powerpoint/2010/main" val="5662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aunching Your New Website - Tips for Starting a Web Business">
            <a:extLst>
              <a:ext uri="{FF2B5EF4-FFF2-40B4-BE49-F238E27FC236}">
                <a16:creationId xmlns:a16="http://schemas.microsoft.com/office/drawing/2014/main" id="{5413C33B-50FF-4D23-FADD-7EE3FD5D0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1" y="471487"/>
            <a:ext cx="4278312" cy="28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12A2F08-0572-5465-8B50-E44BC207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471487"/>
            <a:ext cx="3568883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r Chart - ThemeXpert">
            <a:extLst>
              <a:ext uri="{FF2B5EF4-FFF2-40B4-BE49-F238E27FC236}">
                <a16:creationId xmlns:a16="http://schemas.microsoft.com/office/drawing/2014/main" id="{1F02FCE0-202B-70E1-6A13-D3F1614E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056" y="422274"/>
            <a:ext cx="1798972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Are the Biggest Cybersecurity Challenges in 2021?">
            <a:extLst>
              <a:ext uri="{FF2B5EF4-FFF2-40B4-BE49-F238E27FC236}">
                <a16:creationId xmlns:a16="http://schemas.microsoft.com/office/drawing/2014/main" id="{8D584A1E-2180-B998-7CB2-2A01F3FC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1" y="3478036"/>
            <a:ext cx="4278312" cy="203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usinessman With Feet Up At Desk Stock Photo - Image of clothes, middle ...">
            <a:extLst>
              <a:ext uri="{FF2B5EF4-FFF2-40B4-BE49-F238E27FC236}">
                <a16:creationId xmlns:a16="http://schemas.microsoft.com/office/drawing/2014/main" id="{E340BE41-3B9B-A11A-1B79-B23D0AC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281" y="4735993"/>
            <a:ext cx="3163928" cy="209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popular is Electronic Dance Music? - Hi Boox">
            <a:extLst>
              <a:ext uri="{FF2B5EF4-FFF2-40B4-BE49-F238E27FC236}">
                <a16:creationId xmlns:a16="http://schemas.microsoft.com/office/drawing/2014/main" id="{D33FA692-EF3E-67AB-B011-610F38E1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991050"/>
            <a:ext cx="3581865" cy="247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 evidence to link violent video games and behaviour — Born to Engineer">
            <a:extLst>
              <a:ext uri="{FF2B5EF4-FFF2-40B4-BE49-F238E27FC236}">
                <a16:creationId xmlns:a16="http://schemas.microsoft.com/office/drawing/2014/main" id="{CA5157D2-85A4-18B2-E5E1-B398134D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220" y="2337040"/>
            <a:ext cx="344805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43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262</Words>
  <Application>Microsoft Macintosh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Grandview</vt:lpstr>
      <vt:lpstr>Office Theme</vt:lpstr>
      <vt:lpstr>Fundamental Python</vt:lpstr>
      <vt:lpstr>In this presentation…</vt:lpstr>
      <vt:lpstr>About Me</vt:lpstr>
      <vt:lpstr>About The Course</vt:lpstr>
      <vt:lpstr>About The Course</vt:lpstr>
      <vt:lpstr>About Python</vt:lpstr>
      <vt:lpstr>Why Python</vt:lpstr>
      <vt:lpstr>What do you want to program for?</vt:lpstr>
      <vt:lpstr>PowerPoint Presentation</vt:lpstr>
      <vt:lpstr>Accessing Resources</vt:lpstr>
      <vt:lpstr>Accessing Me</vt:lpstr>
      <vt:lpstr>Let’s Get Started!</vt:lpstr>
      <vt:lpstr>Setup Options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Python</dc:title>
  <dc:creator>Ball, Samuel</dc:creator>
  <cp:lastModifiedBy>Ball, Samuel</cp:lastModifiedBy>
  <cp:revision>8</cp:revision>
  <dcterms:created xsi:type="dcterms:W3CDTF">2022-08-27T13:22:24Z</dcterms:created>
  <dcterms:modified xsi:type="dcterms:W3CDTF">2022-08-27T19:40:23Z</dcterms:modified>
</cp:coreProperties>
</file>